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58" r:id="rId6"/>
    <p:sldId id="266" r:id="rId7"/>
    <p:sldId id="260" r:id="rId8"/>
    <p:sldId id="261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78" y="-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09600" y="194101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Power Conscious Sensor-based Remote Home Monitoring System through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33859"/>
            <a:ext cx="8458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Ali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Attaran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					ENGR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844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Project 					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4028" y="5486400"/>
            <a:ext cx="794657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en-US" sz="3600" b="1" kern="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Professor Dr. </a:t>
            </a:r>
            <a:r>
              <a:rPr lang="en-US" sz="3600" b="1" kern="0" dirty="0" err="1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Xiaorong</a:t>
            </a:r>
            <a:r>
              <a:rPr lang="en-US" sz="3600" b="1" kern="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 Zhang</a:t>
            </a:r>
            <a:endParaRPr lang="en-US" altLang="en-US" sz="3600" b="1" kern="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en-US" sz="3200" b="1" kern="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May 2017</a:t>
            </a:r>
            <a:endParaRPr lang="en-US" altLang="en-US" sz="3200" b="1" kern="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9358"/>
            <a:ext cx="5105400" cy="3825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968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12584" y="28943"/>
            <a:ext cx="239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Flow chart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56" y="2476180"/>
            <a:ext cx="3241377" cy="289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908"/>
            <a:ext cx="2522112" cy="611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13" y="1981200"/>
            <a:ext cx="3064304" cy="338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2895599" y="1384906"/>
            <a:ext cx="2391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Temperature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044777" y="1349040"/>
            <a:ext cx="239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Light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sensor </a:t>
            </a:r>
          </a:p>
        </p:txBody>
      </p:sp>
    </p:spTree>
    <p:extLst>
      <p:ext uri="{BB962C8B-B14F-4D97-AF65-F5344CB8AC3E}">
        <p14:creationId xmlns:p14="http://schemas.microsoft.com/office/powerpoint/2010/main" val="94748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210525" y="1230931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38220" y="381699"/>
            <a:ext cx="2545081" cy="1539214"/>
            <a:chOff x="2623063" y="2242688"/>
            <a:chExt cx="2545081" cy="1539214"/>
          </a:xfrm>
        </p:grpSpPr>
        <p:pic>
          <p:nvPicPr>
            <p:cNvPr id="5" name="Picture 4"/>
            <p:cNvPicPr/>
            <p:nvPr/>
          </p:nvPicPr>
          <p:blipFill rotWithShape="1">
            <a:blip r:embed="rId3"/>
            <a:srcRect l="24993" t="77583" r="30156" b="5485"/>
            <a:stretch/>
          </p:blipFill>
          <p:spPr>
            <a:xfrm>
              <a:off x="2623063" y="2506806"/>
              <a:ext cx="1752600" cy="127509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190997" y="2242688"/>
              <a:ext cx="977147" cy="1414863"/>
              <a:chOff x="4190997" y="2242688"/>
              <a:chExt cx="977147" cy="1414863"/>
            </a:xfrm>
          </p:grpSpPr>
          <p:pic>
            <p:nvPicPr>
              <p:cNvPr id="7" name="Picture 2" descr="One Wire Digital Temperature Sensor - DS18B20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68" t="36125" r="23241" b="41985"/>
              <a:stretch/>
            </p:blipFill>
            <p:spPr bwMode="auto">
              <a:xfrm rot="5400000">
                <a:off x="4379474" y="2868880"/>
                <a:ext cx="1112520" cy="464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Arrow Connector 7"/>
              <p:cNvCxnSpPr/>
              <p:nvPr/>
            </p:nvCxnSpPr>
            <p:spPr>
              <a:xfrm>
                <a:off x="4649984" y="2613561"/>
                <a:ext cx="0" cy="960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 rot="16200000">
                <a:off x="3804163" y="2629522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2cm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2428828" y="-19666"/>
            <a:ext cx="50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Temperature sensor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Interface (1)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52400" y="1977636"/>
            <a:ext cx="4614544" cy="3082230"/>
            <a:chOff x="1786256" y="1470065"/>
            <a:chExt cx="4614544" cy="308223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1981200" y="1752600"/>
              <a:ext cx="7620" cy="2286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981200" y="4038600"/>
              <a:ext cx="3276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1988820" y="2133600"/>
              <a:ext cx="3352800" cy="381000"/>
            </a:xfrm>
            <a:custGeom>
              <a:avLst/>
              <a:gdLst>
                <a:gd name="connsiteX0" fmla="*/ 0 w 3352800"/>
                <a:gd name="connsiteY0" fmla="*/ 381000 h 381000"/>
                <a:gd name="connsiteX1" fmla="*/ 53340 w 3352800"/>
                <a:gd name="connsiteY1" fmla="*/ 190500 h 381000"/>
                <a:gd name="connsiteX2" fmla="*/ 68580 w 3352800"/>
                <a:gd name="connsiteY2" fmla="*/ 167640 h 381000"/>
                <a:gd name="connsiteX3" fmla="*/ 76200 w 3352800"/>
                <a:gd name="connsiteY3" fmla="*/ 137160 h 381000"/>
                <a:gd name="connsiteX4" fmla="*/ 106680 w 3352800"/>
                <a:gd name="connsiteY4" fmla="*/ 114300 h 381000"/>
                <a:gd name="connsiteX5" fmla="*/ 137160 w 3352800"/>
                <a:gd name="connsiteY5" fmla="*/ 60960 h 381000"/>
                <a:gd name="connsiteX6" fmla="*/ 175260 w 3352800"/>
                <a:gd name="connsiteY6" fmla="*/ 53340 h 381000"/>
                <a:gd name="connsiteX7" fmla="*/ 388620 w 3352800"/>
                <a:gd name="connsiteY7" fmla="*/ 60960 h 381000"/>
                <a:gd name="connsiteX8" fmla="*/ 426720 w 3352800"/>
                <a:gd name="connsiteY8" fmla="*/ 83820 h 381000"/>
                <a:gd name="connsiteX9" fmla="*/ 457200 w 3352800"/>
                <a:gd name="connsiteY9" fmla="*/ 91440 h 381000"/>
                <a:gd name="connsiteX10" fmla="*/ 502920 w 3352800"/>
                <a:gd name="connsiteY10" fmla="*/ 106680 h 381000"/>
                <a:gd name="connsiteX11" fmla="*/ 525780 w 3352800"/>
                <a:gd name="connsiteY11" fmla="*/ 114300 h 381000"/>
                <a:gd name="connsiteX12" fmla="*/ 548640 w 3352800"/>
                <a:gd name="connsiteY12" fmla="*/ 137160 h 381000"/>
                <a:gd name="connsiteX13" fmla="*/ 571500 w 3352800"/>
                <a:gd name="connsiteY13" fmla="*/ 152400 h 381000"/>
                <a:gd name="connsiteX14" fmla="*/ 601980 w 3352800"/>
                <a:gd name="connsiteY14" fmla="*/ 198120 h 381000"/>
                <a:gd name="connsiteX15" fmla="*/ 609600 w 3352800"/>
                <a:gd name="connsiteY15" fmla="*/ 243840 h 381000"/>
                <a:gd name="connsiteX16" fmla="*/ 624840 w 3352800"/>
                <a:gd name="connsiteY16" fmla="*/ 274320 h 381000"/>
                <a:gd name="connsiteX17" fmla="*/ 670560 w 3352800"/>
                <a:gd name="connsiteY17" fmla="*/ 312420 h 381000"/>
                <a:gd name="connsiteX18" fmla="*/ 701040 w 3352800"/>
                <a:gd name="connsiteY18" fmla="*/ 327660 h 381000"/>
                <a:gd name="connsiteX19" fmla="*/ 731520 w 3352800"/>
                <a:gd name="connsiteY19" fmla="*/ 320040 h 381000"/>
                <a:gd name="connsiteX20" fmla="*/ 853440 w 3352800"/>
                <a:gd name="connsiteY20" fmla="*/ 335280 h 381000"/>
                <a:gd name="connsiteX21" fmla="*/ 914400 w 3352800"/>
                <a:gd name="connsiteY21" fmla="*/ 320040 h 381000"/>
                <a:gd name="connsiteX22" fmla="*/ 952500 w 3352800"/>
                <a:gd name="connsiteY22" fmla="*/ 281940 h 381000"/>
                <a:gd name="connsiteX23" fmla="*/ 975360 w 3352800"/>
                <a:gd name="connsiteY23" fmla="*/ 259080 h 381000"/>
                <a:gd name="connsiteX24" fmla="*/ 998220 w 3352800"/>
                <a:gd name="connsiteY24" fmla="*/ 228600 h 381000"/>
                <a:gd name="connsiteX25" fmla="*/ 1013460 w 3352800"/>
                <a:gd name="connsiteY25" fmla="*/ 205740 h 381000"/>
                <a:gd name="connsiteX26" fmla="*/ 1036320 w 3352800"/>
                <a:gd name="connsiteY26" fmla="*/ 182880 h 381000"/>
                <a:gd name="connsiteX27" fmla="*/ 1066800 w 3352800"/>
                <a:gd name="connsiteY27" fmla="*/ 129540 h 381000"/>
                <a:gd name="connsiteX28" fmla="*/ 1074420 w 3352800"/>
                <a:gd name="connsiteY28" fmla="*/ 91440 h 381000"/>
                <a:gd name="connsiteX29" fmla="*/ 1089660 w 3352800"/>
                <a:gd name="connsiteY29" fmla="*/ 68580 h 381000"/>
                <a:gd name="connsiteX30" fmla="*/ 1104900 w 3352800"/>
                <a:gd name="connsiteY30" fmla="*/ 38100 h 381000"/>
                <a:gd name="connsiteX31" fmla="*/ 1120140 w 3352800"/>
                <a:gd name="connsiteY31" fmla="*/ 15240 h 381000"/>
                <a:gd name="connsiteX32" fmla="*/ 1173480 w 3352800"/>
                <a:gd name="connsiteY32" fmla="*/ 0 h 381000"/>
                <a:gd name="connsiteX33" fmla="*/ 1280160 w 3352800"/>
                <a:gd name="connsiteY33" fmla="*/ 7620 h 381000"/>
                <a:gd name="connsiteX34" fmla="*/ 1363980 w 3352800"/>
                <a:gd name="connsiteY34" fmla="*/ 22860 h 381000"/>
                <a:gd name="connsiteX35" fmla="*/ 1424940 w 3352800"/>
                <a:gd name="connsiteY35" fmla="*/ 53340 h 381000"/>
                <a:gd name="connsiteX36" fmla="*/ 1470660 w 3352800"/>
                <a:gd name="connsiteY36" fmla="*/ 76200 h 381000"/>
                <a:gd name="connsiteX37" fmla="*/ 1493520 w 3352800"/>
                <a:gd name="connsiteY37" fmla="*/ 152400 h 381000"/>
                <a:gd name="connsiteX38" fmla="*/ 1501140 w 3352800"/>
                <a:gd name="connsiteY38" fmla="*/ 175260 h 381000"/>
                <a:gd name="connsiteX39" fmla="*/ 1524000 w 3352800"/>
                <a:gd name="connsiteY39" fmla="*/ 182880 h 381000"/>
                <a:gd name="connsiteX40" fmla="*/ 1531620 w 3352800"/>
                <a:gd name="connsiteY40" fmla="*/ 243840 h 381000"/>
                <a:gd name="connsiteX41" fmla="*/ 1539240 w 3352800"/>
                <a:gd name="connsiteY41" fmla="*/ 274320 h 381000"/>
                <a:gd name="connsiteX42" fmla="*/ 1569720 w 3352800"/>
                <a:gd name="connsiteY42" fmla="*/ 297180 h 381000"/>
                <a:gd name="connsiteX43" fmla="*/ 1623060 w 3352800"/>
                <a:gd name="connsiteY43" fmla="*/ 335280 h 381000"/>
                <a:gd name="connsiteX44" fmla="*/ 1638300 w 3352800"/>
                <a:gd name="connsiteY44" fmla="*/ 358140 h 381000"/>
                <a:gd name="connsiteX45" fmla="*/ 1844040 w 3352800"/>
                <a:gd name="connsiteY45" fmla="*/ 365760 h 381000"/>
                <a:gd name="connsiteX46" fmla="*/ 1905000 w 3352800"/>
                <a:gd name="connsiteY46" fmla="*/ 350520 h 381000"/>
                <a:gd name="connsiteX47" fmla="*/ 1950720 w 3352800"/>
                <a:gd name="connsiteY47" fmla="*/ 342900 h 381000"/>
                <a:gd name="connsiteX48" fmla="*/ 1988820 w 3352800"/>
                <a:gd name="connsiteY48" fmla="*/ 304800 h 381000"/>
                <a:gd name="connsiteX49" fmla="*/ 2019300 w 3352800"/>
                <a:gd name="connsiteY49" fmla="*/ 281940 h 381000"/>
                <a:gd name="connsiteX50" fmla="*/ 2057400 w 3352800"/>
                <a:gd name="connsiteY50" fmla="*/ 251460 h 381000"/>
                <a:gd name="connsiteX51" fmla="*/ 2072640 w 3352800"/>
                <a:gd name="connsiteY51" fmla="*/ 228600 h 381000"/>
                <a:gd name="connsiteX52" fmla="*/ 2118360 w 3352800"/>
                <a:gd name="connsiteY52" fmla="*/ 182880 h 381000"/>
                <a:gd name="connsiteX53" fmla="*/ 2148840 w 3352800"/>
                <a:gd name="connsiteY53" fmla="*/ 137160 h 381000"/>
                <a:gd name="connsiteX54" fmla="*/ 2156460 w 3352800"/>
                <a:gd name="connsiteY54" fmla="*/ 114300 h 381000"/>
                <a:gd name="connsiteX55" fmla="*/ 2179320 w 3352800"/>
                <a:gd name="connsiteY55" fmla="*/ 91440 h 381000"/>
                <a:gd name="connsiteX56" fmla="*/ 2217420 w 3352800"/>
                <a:gd name="connsiteY56" fmla="*/ 45720 h 381000"/>
                <a:gd name="connsiteX57" fmla="*/ 2247900 w 3352800"/>
                <a:gd name="connsiteY57" fmla="*/ 38100 h 381000"/>
                <a:gd name="connsiteX58" fmla="*/ 2392680 w 3352800"/>
                <a:gd name="connsiteY58" fmla="*/ 45720 h 381000"/>
                <a:gd name="connsiteX59" fmla="*/ 2415540 w 3352800"/>
                <a:gd name="connsiteY59" fmla="*/ 60960 h 381000"/>
                <a:gd name="connsiteX60" fmla="*/ 2491740 w 3352800"/>
                <a:gd name="connsiteY60" fmla="*/ 83820 h 381000"/>
                <a:gd name="connsiteX61" fmla="*/ 2552700 w 3352800"/>
                <a:gd name="connsiteY61" fmla="*/ 99060 h 381000"/>
                <a:gd name="connsiteX62" fmla="*/ 2567940 w 3352800"/>
                <a:gd name="connsiteY62" fmla="*/ 121920 h 381000"/>
                <a:gd name="connsiteX63" fmla="*/ 2613660 w 3352800"/>
                <a:gd name="connsiteY63" fmla="*/ 144780 h 381000"/>
                <a:gd name="connsiteX64" fmla="*/ 2636520 w 3352800"/>
                <a:gd name="connsiteY64" fmla="*/ 190500 h 381000"/>
                <a:gd name="connsiteX65" fmla="*/ 2667000 w 3352800"/>
                <a:gd name="connsiteY65" fmla="*/ 205740 h 381000"/>
                <a:gd name="connsiteX66" fmla="*/ 2697480 w 3352800"/>
                <a:gd name="connsiteY66" fmla="*/ 236220 h 381000"/>
                <a:gd name="connsiteX67" fmla="*/ 2735580 w 3352800"/>
                <a:gd name="connsiteY67" fmla="*/ 274320 h 381000"/>
                <a:gd name="connsiteX68" fmla="*/ 2811780 w 3352800"/>
                <a:gd name="connsiteY68" fmla="*/ 297180 h 381000"/>
                <a:gd name="connsiteX69" fmla="*/ 2842260 w 3352800"/>
                <a:gd name="connsiteY69" fmla="*/ 312420 h 381000"/>
                <a:gd name="connsiteX70" fmla="*/ 2887980 w 3352800"/>
                <a:gd name="connsiteY70" fmla="*/ 304800 h 381000"/>
                <a:gd name="connsiteX71" fmla="*/ 2910840 w 3352800"/>
                <a:gd name="connsiteY71" fmla="*/ 289560 h 381000"/>
                <a:gd name="connsiteX72" fmla="*/ 2941320 w 3352800"/>
                <a:gd name="connsiteY72" fmla="*/ 274320 h 381000"/>
                <a:gd name="connsiteX73" fmla="*/ 2964180 w 3352800"/>
                <a:gd name="connsiteY73" fmla="*/ 228600 h 381000"/>
                <a:gd name="connsiteX74" fmla="*/ 2971800 w 3352800"/>
                <a:gd name="connsiteY74" fmla="*/ 198120 h 381000"/>
                <a:gd name="connsiteX75" fmla="*/ 2994660 w 3352800"/>
                <a:gd name="connsiteY75" fmla="*/ 182880 h 381000"/>
                <a:gd name="connsiteX76" fmla="*/ 3017520 w 3352800"/>
                <a:gd name="connsiteY76" fmla="*/ 152400 h 381000"/>
                <a:gd name="connsiteX77" fmla="*/ 3063240 w 3352800"/>
                <a:gd name="connsiteY77" fmla="*/ 137160 h 381000"/>
                <a:gd name="connsiteX78" fmla="*/ 3086100 w 3352800"/>
                <a:gd name="connsiteY78" fmla="*/ 121920 h 381000"/>
                <a:gd name="connsiteX79" fmla="*/ 3139440 w 3352800"/>
                <a:gd name="connsiteY79" fmla="*/ 114300 h 381000"/>
                <a:gd name="connsiteX80" fmla="*/ 3268980 w 3352800"/>
                <a:gd name="connsiteY80" fmla="*/ 99060 h 381000"/>
                <a:gd name="connsiteX81" fmla="*/ 3352800 w 3352800"/>
                <a:gd name="connsiteY81" fmla="*/ 10668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352800" h="381000">
                  <a:moveTo>
                    <a:pt x="0" y="381000"/>
                  </a:moveTo>
                  <a:cubicBezTo>
                    <a:pt x="17780" y="317500"/>
                    <a:pt x="33161" y="253279"/>
                    <a:pt x="53340" y="190500"/>
                  </a:cubicBezTo>
                  <a:cubicBezTo>
                    <a:pt x="56142" y="181781"/>
                    <a:pt x="64972" y="176058"/>
                    <a:pt x="68580" y="167640"/>
                  </a:cubicBezTo>
                  <a:cubicBezTo>
                    <a:pt x="72705" y="158014"/>
                    <a:pt x="70113" y="145682"/>
                    <a:pt x="76200" y="137160"/>
                  </a:cubicBezTo>
                  <a:cubicBezTo>
                    <a:pt x="83582" y="126826"/>
                    <a:pt x="96520" y="121920"/>
                    <a:pt x="106680" y="114300"/>
                  </a:cubicBezTo>
                  <a:cubicBezTo>
                    <a:pt x="108649" y="110363"/>
                    <a:pt x="129621" y="65268"/>
                    <a:pt x="137160" y="60960"/>
                  </a:cubicBezTo>
                  <a:cubicBezTo>
                    <a:pt x="148405" y="54534"/>
                    <a:pt x="162560" y="55880"/>
                    <a:pt x="175260" y="53340"/>
                  </a:cubicBezTo>
                  <a:cubicBezTo>
                    <a:pt x="246380" y="55880"/>
                    <a:pt x="317972" y="52397"/>
                    <a:pt x="388620" y="60960"/>
                  </a:cubicBezTo>
                  <a:cubicBezTo>
                    <a:pt x="403323" y="62742"/>
                    <a:pt x="413186" y="77805"/>
                    <a:pt x="426720" y="83820"/>
                  </a:cubicBezTo>
                  <a:cubicBezTo>
                    <a:pt x="436290" y="88073"/>
                    <a:pt x="447169" y="88431"/>
                    <a:pt x="457200" y="91440"/>
                  </a:cubicBezTo>
                  <a:cubicBezTo>
                    <a:pt x="472587" y="96056"/>
                    <a:pt x="487680" y="101600"/>
                    <a:pt x="502920" y="106680"/>
                  </a:cubicBezTo>
                  <a:lnTo>
                    <a:pt x="525780" y="114300"/>
                  </a:lnTo>
                  <a:cubicBezTo>
                    <a:pt x="533400" y="121920"/>
                    <a:pt x="540361" y="130261"/>
                    <a:pt x="548640" y="137160"/>
                  </a:cubicBezTo>
                  <a:cubicBezTo>
                    <a:pt x="555675" y="143023"/>
                    <a:pt x="566420" y="144780"/>
                    <a:pt x="571500" y="152400"/>
                  </a:cubicBezTo>
                  <a:cubicBezTo>
                    <a:pt x="610865" y="211447"/>
                    <a:pt x="544589" y="159859"/>
                    <a:pt x="601980" y="198120"/>
                  </a:cubicBezTo>
                  <a:cubicBezTo>
                    <a:pt x="604520" y="213360"/>
                    <a:pt x="605160" y="229041"/>
                    <a:pt x="609600" y="243840"/>
                  </a:cubicBezTo>
                  <a:cubicBezTo>
                    <a:pt x="612864" y="254720"/>
                    <a:pt x="618238" y="265077"/>
                    <a:pt x="624840" y="274320"/>
                  </a:cubicBezTo>
                  <a:cubicBezTo>
                    <a:pt x="635709" y="289537"/>
                    <a:pt x="654427" y="303201"/>
                    <a:pt x="670560" y="312420"/>
                  </a:cubicBezTo>
                  <a:cubicBezTo>
                    <a:pt x="680423" y="318056"/>
                    <a:pt x="690880" y="322580"/>
                    <a:pt x="701040" y="327660"/>
                  </a:cubicBezTo>
                  <a:cubicBezTo>
                    <a:pt x="711200" y="325120"/>
                    <a:pt x="721047" y="320040"/>
                    <a:pt x="731520" y="320040"/>
                  </a:cubicBezTo>
                  <a:cubicBezTo>
                    <a:pt x="750727" y="320040"/>
                    <a:pt x="829823" y="331906"/>
                    <a:pt x="853440" y="335280"/>
                  </a:cubicBezTo>
                  <a:cubicBezTo>
                    <a:pt x="873760" y="330200"/>
                    <a:pt x="894716" y="327198"/>
                    <a:pt x="914400" y="320040"/>
                  </a:cubicBezTo>
                  <a:cubicBezTo>
                    <a:pt x="941125" y="310322"/>
                    <a:pt x="935935" y="301818"/>
                    <a:pt x="952500" y="281940"/>
                  </a:cubicBezTo>
                  <a:cubicBezTo>
                    <a:pt x="959399" y="273661"/>
                    <a:pt x="968347" y="267262"/>
                    <a:pt x="975360" y="259080"/>
                  </a:cubicBezTo>
                  <a:cubicBezTo>
                    <a:pt x="983625" y="249437"/>
                    <a:pt x="990838" y="238934"/>
                    <a:pt x="998220" y="228600"/>
                  </a:cubicBezTo>
                  <a:cubicBezTo>
                    <a:pt x="1003543" y="221148"/>
                    <a:pt x="1007597" y="212775"/>
                    <a:pt x="1013460" y="205740"/>
                  </a:cubicBezTo>
                  <a:cubicBezTo>
                    <a:pt x="1020359" y="197461"/>
                    <a:pt x="1029421" y="191159"/>
                    <a:pt x="1036320" y="182880"/>
                  </a:cubicBezTo>
                  <a:cubicBezTo>
                    <a:pt x="1049783" y="166724"/>
                    <a:pt x="1057484" y="148173"/>
                    <a:pt x="1066800" y="129540"/>
                  </a:cubicBezTo>
                  <a:cubicBezTo>
                    <a:pt x="1069340" y="116840"/>
                    <a:pt x="1069872" y="103567"/>
                    <a:pt x="1074420" y="91440"/>
                  </a:cubicBezTo>
                  <a:cubicBezTo>
                    <a:pt x="1077636" y="82865"/>
                    <a:pt x="1085116" y="76531"/>
                    <a:pt x="1089660" y="68580"/>
                  </a:cubicBezTo>
                  <a:cubicBezTo>
                    <a:pt x="1095296" y="58717"/>
                    <a:pt x="1099264" y="47963"/>
                    <a:pt x="1104900" y="38100"/>
                  </a:cubicBezTo>
                  <a:cubicBezTo>
                    <a:pt x="1109444" y="30149"/>
                    <a:pt x="1112989" y="20961"/>
                    <a:pt x="1120140" y="15240"/>
                  </a:cubicBezTo>
                  <a:cubicBezTo>
                    <a:pt x="1125109" y="11265"/>
                    <a:pt x="1171489" y="498"/>
                    <a:pt x="1173480" y="0"/>
                  </a:cubicBezTo>
                  <a:cubicBezTo>
                    <a:pt x="1209040" y="2540"/>
                    <a:pt x="1244670" y="4240"/>
                    <a:pt x="1280160" y="7620"/>
                  </a:cubicBezTo>
                  <a:cubicBezTo>
                    <a:pt x="1302372" y="9735"/>
                    <a:pt x="1340272" y="14957"/>
                    <a:pt x="1363980" y="22860"/>
                  </a:cubicBezTo>
                  <a:cubicBezTo>
                    <a:pt x="1443083" y="49228"/>
                    <a:pt x="1368939" y="25339"/>
                    <a:pt x="1424940" y="53340"/>
                  </a:cubicBezTo>
                  <a:cubicBezTo>
                    <a:pt x="1488036" y="84888"/>
                    <a:pt x="1405146" y="32524"/>
                    <a:pt x="1470660" y="76200"/>
                  </a:cubicBezTo>
                  <a:cubicBezTo>
                    <a:pt x="1482176" y="122265"/>
                    <a:pt x="1474968" y="96745"/>
                    <a:pt x="1493520" y="152400"/>
                  </a:cubicBezTo>
                  <a:cubicBezTo>
                    <a:pt x="1496060" y="160020"/>
                    <a:pt x="1493520" y="172720"/>
                    <a:pt x="1501140" y="175260"/>
                  </a:cubicBezTo>
                  <a:lnTo>
                    <a:pt x="1524000" y="182880"/>
                  </a:lnTo>
                  <a:cubicBezTo>
                    <a:pt x="1526540" y="203200"/>
                    <a:pt x="1528253" y="223640"/>
                    <a:pt x="1531620" y="243840"/>
                  </a:cubicBezTo>
                  <a:cubicBezTo>
                    <a:pt x="1533342" y="254170"/>
                    <a:pt x="1533153" y="265798"/>
                    <a:pt x="1539240" y="274320"/>
                  </a:cubicBezTo>
                  <a:cubicBezTo>
                    <a:pt x="1546622" y="284654"/>
                    <a:pt x="1560740" y="288200"/>
                    <a:pt x="1569720" y="297180"/>
                  </a:cubicBezTo>
                  <a:cubicBezTo>
                    <a:pt x="1611816" y="339276"/>
                    <a:pt x="1569578" y="321910"/>
                    <a:pt x="1623060" y="335280"/>
                  </a:cubicBezTo>
                  <a:cubicBezTo>
                    <a:pt x="1628140" y="342900"/>
                    <a:pt x="1629228" y="356889"/>
                    <a:pt x="1638300" y="358140"/>
                  </a:cubicBezTo>
                  <a:cubicBezTo>
                    <a:pt x="1706283" y="367517"/>
                    <a:pt x="1775441" y="367720"/>
                    <a:pt x="1844040" y="365760"/>
                  </a:cubicBezTo>
                  <a:cubicBezTo>
                    <a:pt x="1864977" y="365162"/>
                    <a:pt x="1884520" y="354909"/>
                    <a:pt x="1905000" y="350520"/>
                  </a:cubicBezTo>
                  <a:cubicBezTo>
                    <a:pt x="1920107" y="347283"/>
                    <a:pt x="1935480" y="345440"/>
                    <a:pt x="1950720" y="342900"/>
                  </a:cubicBezTo>
                  <a:cubicBezTo>
                    <a:pt x="2011680" y="302260"/>
                    <a:pt x="1938020" y="355600"/>
                    <a:pt x="1988820" y="304800"/>
                  </a:cubicBezTo>
                  <a:cubicBezTo>
                    <a:pt x="1997800" y="295820"/>
                    <a:pt x="2010320" y="290920"/>
                    <a:pt x="2019300" y="281940"/>
                  </a:cubicBezTo>
                  <a:cubicBezTo>
                    <a:pt x="2053767" y="247473"/>
                    <a:pt x="2012896" y="266295"/>
                    <a:pt x="2057400" y="251460"/>
                  </a:cubicBezTo>
                  <a:cubicBezTo>
                    <a:pt x="2062480" y="243840"/>
                    <a:pt x="2066556" y="235445"/>
                    <a:pt x="2072640" y="228600"/>
                  </a:cubicBezTo>
                  <a:cubicBezTo>
                    <a:pt x="2086959" y="212491"/>
                    <a:pt x="2106405" y="200813"/>
                    <a:pt x="2118360" y="182880"/>
                  </a:cubicBezTo>
                  <a:cubicBezTo>
                    <a:pt x="2128520" y="167640"/>
                    <a:pt x="2143048" y="154536"/>
                    <a:pt x="2148840" y="137160"/>
                  </a:cubicBezTo>
                  <a:cubicBezTo>
                    <a:pt x="2151380" y="129540"/>
                    <a:pt x="2152005" y="120983"/>
                    <a:pt x="2156460" y="114300"/>
                  </a:cubicBezTo>
                  <a:cubicBezTo>
                    <a:pt x="2162438" y="105334"/>
                    <a:pt x="2172421" y="99719"/>
                    <a:pt x="2179320" y="91440"/>
                  </a:cubicBezTo>
                  <a:cubicBezTo>
                    <a:pt x="2193666" y="74225"/>
                    <a:pt x="2196170" y="57863"/>
                    <a:pt x="2217420" y="45720"/>
                  </a:cubicBezTo>
                  <a:cubicBezTo>
                    <a:pt x="2226513" y="40524"/>
                    <a:pt x="2237740" y="40640"/>
                    <a:pt x="2247900" y="38100"/>
                  </a:cubicBezTo>
                  <a:cubicBezTo>
                    <a:pt x="2296160" y="40640"/>
                    <a:pt x="2344796" y="39190"/>
                    <a:pt x="2392680" y="45720"/>
                  </a:cubicBezTo>
                  <a:cubicBezTo>
                    <a:pt x="2401754" y="46957"/>
                    <a:pt x="2407171" y="57241"/>
                    <a:pt x="2415540" y="60960"/>
                  </a:cubicBezTo>
                  <a:cubicBezTo>
                    <a:pt x="2448135" y="75447"/>
                    <a:pt x="2460709" y="74954"/>
                    <a:pt x="2491740" y="83820"/>
                  </a:cubicBezTo>
                  <a:cubicBezTo>
                    <a:pt x="2546413" y="99441"/>
                    <a:pt x="2475239" y="83568"/>
                    <a:pt x="2552700" y="99060"/>
                  </a:cubicBezTo>
                  <a:cubicBezTo>
                    <a:pt x="2557780" y="106680"/>
                    <a:pt x="2561464" y="115444"/>
                    <a:pt x="2567940" y="121920"/>
                  </a:cubicBezTo>
                  <a:cubicBezTo>
                    <a:pt x="2582712" y="136692"/>
                    <a:pt x="2595067" y="138582"/>
                    <a:pt x="2613660" y="144780"/>
                  </a:cubicBezTo>
                  <a:cubicBezTo>
                    <a:pt x="2618861" y="160383"/>
                    <a:pt x="2622885" y="179137"/>
                    <a:pt x="2636520" y="190500"/>
                  </a:cubicBezTo>
                  <a:cubicBezTo>
                    <a:pt x="2645246" y="197772"/>
                    <a:pt x="2656840" y="200660"/>
                    <a:pt x="2667000" y="205740"/>
                  </a:cubicBezTo>
                  <a:cubicBezTo>
                    <a:pt x="2683625" y="255616"/>
                    <a:pt x="2660535" y="206664"/>
                    <a:pt x="2697480" y="236220"/>
                  </a:cubicBezTo>
                  <a:cubicBezTo>
                    <a:pt x="2738755" y="269240"/>
                    <a:pt x="2684145" y="251460"/>
                    <a:pt x="2735580" y="274320"/>
                  </a:cubicBezTo>
                  <a:cubicBezTo>
                    <a:pt x="2829375" y="316007"/>
                    <a:pt x="2740851" y="270582"/>
                    <a:pt x="2811780" y="297180"/>
                  </a:cubicBezTo>
                  <a:cubicBezTo>
                    <a:pt x="2822416" y="301168"/>
                    <a:pt x="2832100" y="307340"/>
                    <a:pt x="2842260" y="312420"/>
                  </a:cubicBezTo>
                  <a:cubicBezTo>
                    <a:pt x="2857500" y="309880"/>
                    <a:pt x="2873323" y="309686"/>
                    <a:pt x="2887980" y="304800"/>
                  </a:cubicBezTo>
                  <a:cubicBezTo>
                    <a:pt x="2896668" y="301904"/>
                    <a:pt x="2902889" y="294104"/>
                    <a:pt x="2910840" y="289560"/>
                  </a:cubicBezTo>
                  <a:cubicBezTo>
                    <a:pt x="2920703" y="283924"/>
                    <a:pt x="2931160" y="279400"/>
                    <a:pt x="2941320" y="274320"/>
                  </a:cubicBezTo>
                  <a:cubicBezTo>
                    <a:pt x="2973429" y="177994"/>
                    <a:pt x="2919865" y="332001"/>
                    <a:pt x="2964180" y="228600"/>
                  </a:cubicBezTo>
                  <a:cubicBezTo>
                    <a:pt x="2968305" y="218974"/>
                    <a:pt x="2965991" y="206834"/>
                    <a:pt x="2971800" y="198120"/>
                  </a:cubicBezTo>
                  <a:cubicBezTo>
                    <a:pt x="2976880" y="190500"/>
                    <a:pt x="2988184" y="189356"/>
                    <a:pt x="2994660" y="182880"/>
                  </a:cubicBezTo>
                  <a:cubicBezTo>
                    <a:pt x="3003640" y="173900"/>
                    <a:pt x="3006953" y="159445"/>
                    <a:pt x="3017520" y="152400"/>
                  </a:cubicBezTo>
                  <a:cubicBezTo>
                    <a:pt x="3030886" y="143489"/>
                    <a:pt x="3049874" y="146071"/>
                    <a:pt x="3063240" y="137160"/>
                  </a:cubicBezTo>
                  <a:cubicBezTo>
                    <a:pt x="3070860" y="132080"/>
                    <a:pt x="3077328" y="124552"/>
                    <a:pt x="3086100" y="121920"/>
                  </a:cubicBezTo>
                  <a:cubicBezTo>
                    <a:pt x="3103303" y="116759"/>
                    <a:pt x="3121618" y="116528"/>
                    <a:pt x="3139440" y="114300"/>
                  </a:cubicBezTo>
                  <a:lnTo>
                    <a:pt x="3268980" y="99060"/>
                  </a:lnTo>
                  <a:cubicBezTo>
                    <a:pt x="3322024" y="109669"/>
                    <a:pt x="3294128" y="106680"/>
                    <a:pt x="3352800" y="106680"/>
                  </a:cubicBezTo>
                </a:path>
              </a:pathLst>
            </a:custGeom>
            <a:noFill/>
            <a:ln cap="rnd"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40" idx="9"/>
            </p:cNvCxnSpPr>
            <p:nvPr/>
          </p:nvCxnSpPr>
          <p:spPr>
            <a:xfrm>
              <a:off x="2446020" y="2225040"/>
              <a:ext cx="0" cy="181356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20"/>
            </p:cNvCxnSpPr>
            <p:nvPr/>
          </p:nvCxnSpPr>
          <p:spPr>
            <a:xfrm>
              <a:off x="2842260" y="2468880"/>
              <a:ext cx="0" cy="156972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205162" y="2136457"/>
              <a:ext cx="0" cy="190214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619500" y="2438400"/>
              <a:ext cx="0" cy="16002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038600" y="2428875"/>
              <a:ext cx="0" cy="16002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19600" y="2225040"/>
              <a:ext cx="0" cy="181356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800600" y="2428875"/>
              <a:ext cx="0" cy="16097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257800" y="385393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Time (S)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86256" y="1470065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Pin E2 (V)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407920" y="218694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04160" y="24765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167062" y="20955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579927" y="2432462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4000500" y="23622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4381500" y="21717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4762500" y="2428875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03120" y="1839397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300m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99360" y="2072639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180m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18460" y="17526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320m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2124685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210m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27120" y="1911251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240m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8140" y="187916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290m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38700" y="24384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210m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55520" y="4029075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1        2       3       4       5       6       7    	 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01397" y="5013444"/>
            <a:ext cx="8757608" cy="1767593"/>
            <a:chOff x="-1130101" y="4404607"/>
            <a:chExt cx="8757608" cy="1767593"/>
          </a:xfrm>
        </p:grpSpPr>
        <p:grpSp>
          <p:nvGrpSpPr>
            <p:cNvPr id="88" name="Group 87"/>
            <p:cNvGrpSpPr/>
            <p:nvPr/>
          </p:nvGrpSpPr>
          <p:grpSpPr>
            <a:xfrm>
              <a:off x="-1130101" y="4576777"/>
              <a:ext cx="3183739" cy="1595423"/>
              <a:chOff x="4375196" y="4894064"/>
              <a:chExt cx="3183739" cy="1595423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72170" y="5440826"/>
                <a:ext cx="686765" cy="38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PE2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375196" y="4894064"/>
                <a:ext cx="2483768" cy="1595423"/>
                <a:chOff x="0" y="4126692"/>
                <a:chExt cx="2483768" cy="159542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80951" y="4613957"/>
                  <a:ext cx="1468750" cy="572198"/>
                  <a:chOff x="789858" y="2713934"/>
                  <a:chExt cx="1196144" cy="423438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789858" y="2768039"/>
                    <a:ext cx="1196144" cy="273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Times New Roman" pitchFamily="18" charset="0"/>
                        <a:cs typeface="Times New Roman" pitchFamily="18" charset="0"/>
                      </a:rPr>
                      <a:t>TMP36</a:t>
                    </a:r>
                  </a:p>
                </p:txBody>
              </p:sp>
              <p:sp>
                <p:nvSpPr>
                  <p:cNvPr id="86" name="Rectangle 85" descr="lauchpad&#10;"/>
                  <p:cNvSpPr/>
                  <p:nvPr/>
                </p:nvSpPr>
                <p:spPr>
                  <a:xfrm>
                    <a:off x="830444" y="2713934"/>
                    <a:ext cx="637839" cy="42343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811873" y="5179408"/>
                  <a:ext cx="358017" cy="542707"/>
                  <a:chOff x="683568" y="3265109"/>
                  <a:chExt cx="358017" cy="542707"/>
                </a:xfrm>
              </p:grpSpPr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>
                    <a:off x="864785" y="3265109"/>
                    <a:ext cx="2800" cy="404032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2" name="Straight Arrow Connector 81"/>
                  <p:cNvCxnSpPr/>
                  <p:nvPr/>
                </p:nvCxnSpPr>
                <p:spPr>
                  <a:xfrm>
                    <a:off x="683568" y="3669141"/>
                    <a:ext cx="358017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745971" y="3739306"/>
                    <a:ext cx="233210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>
                    <a:off x="799892" y="3807816"/>
                    <a:ext cx="132585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74" name="Straight Arrow Connector 73"/>
                <p:cNvCxnSpPr/>
                <p:nvPr/>
              </p:nvCxnSpPr>
              <p:spPr>
                <a:xfrm flipH="1">
                  <a:off x="351068" y="4496024"/>
                  <a:ext cx="2800" cy="404032"/>
                </a:xfrm>
                <a:prstGeom prst="straightConnector1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Arrow Connector 74"/>
                <p:cNvCxnSpPr>
                  <a:endCxn id="86" idx="1"/>
                </p:cNvCxnSpPr>
                <p:nvPr/>
              </p:nvCxnSpPr>
              <p:spPr>
                <a:xfrm>
                  <a:off x="355809" y="4900056"/>
                  <a:ext cx="274978" cy="0"/>
                </a:xfrm>
                <a:prstGeom prst="straightConnector1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0" y="4126692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+3.3V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73111" y="4564444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</a:p>
              </p:txBody>
            </p: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1430415" y="4900056"/>
                  <a:ext cx="1053353" cy="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1367644" y="4564444"/>
                  <a:ext cx="3960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932477" y="5116120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451803" y="4404607"/>
              <a:ext cx="6175704" cy="1529360"/>
              <a:chOff x="480884" y="1745549"/>
              <a:chExt cx="8076446" cy="2089121"/>
            </a:xfrm>
          </p:grpSpPr>
          <p:sp>
            <p:nvSpPr>
              <p:cNvPr id="90" name="Rectangle 89" descr="lauchpad&#10;"/>
              <p:cNvSpPr/>
              <p:nvPr/>
            </p:nvSpPr>
            <p:spPr>
              <a:xfrm>
                <a:off x="480884" y="2209800"/>
                <a:ext cx="1981200" cy="1600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84772" y="1745549"/>
                <a:ext cx="1638300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Launchpad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81298" y="2786449"/>
                <a:ext cx="800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PE1</a:t>
                </a:r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>
                <a:off x="2462084" y="3005781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4206240" y="3008417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4948492" y="2724093"/>
                <a:ext cx="0" cy="576064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4948492" y="2724093"/>
                <a:ext cx="299200" cy="163648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4944556" y="3156142"/>
                <a:ext cx="315652" cy="144015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5247692" y="2724093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9" name="Rectangle 98" descr="lauchpad&#10;"/>
              <p:cNvSpPr/>
              <p:nvPr/>
            </p:nvSpPr>
            <p:spPr>
              <a:xfrm>
                <a:off x="5986008" y="2529401"/>
                <a:ext cx="671384" cy="389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906788" y="2474179"/>
                <a:ext cx="956447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FAN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H="1">
                <a:off x="5258808" y="3300157"/>
                <a:ext cx="2800" cy="404032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2" name="Isosceles Triangle 101"/>
              <p:cNvSpPr/>
              <p:nvPr/>
            </p:nvSpPr>
            <p:spPr>
              <a:xfrm rot="10800000">
                <a:off x="5148713" y="3696202"/>
                <a:ext cx="220190" cy="138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6657392" y="2724093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7452321" y="2523074"/>
                <a:ext cx="1105009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+12V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081000" y="2385408"/>
                <a:ext cx="1022369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150</a:t>
                </a:r>
                <a:r>
                  <a:rPr lang="el-GR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406140" y="3104965"/>
                <a:ext cx="80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R1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77102" y="2265999"/>
                <a:ext cx="1769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PN2222A</a:t>
                </a: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3067176" y="2871558"/>
                <a:ext cx="1272288" cy="295740"/>
                <a:chOff x="2942407" y="4437112"/>
                <a:chExt cx="1272288" cy="325431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3200400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3328138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3455876" y="4437478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583614" y="4437478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3710940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3838678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 flipV="1">
                  <a:off x="3131840" y="4581128"/>
                  <a:ext cx="63054" cy="18141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3966416" y="4581128"/>
                  <a:ext cx="58846" cy="18002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2942407" y="4581128"/>
                  <a:ext cx="189433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>
                  <a:off x="4025262" y="4585493"/>
                  <a:ext cx="189433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sp>
        <p:nvSpPr>
          <p:cNvPr id="11" name="TextBox 10"/>
          <p:cNvSpPr txBox="1"/>
          <p:nvPr/>
        </p:nvSpPr>
        <p:spPr>
          <a:xfrm>
            <a:off x="4542949" y="3253748"/>
            <a:ext cx="395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For example at 180mV,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ADCdata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(4096x180mV)/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3300mV=223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So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ADCdata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will be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233 when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temp sensor output is 180mV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70C, PE2 voltage will be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(70-25)X10mV+750mV=1100mV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03" y="819150"/>
            <a:ext cx="52959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9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28828" y="-19666"/>
            <a:ext cx="5234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Temperature sensor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Interface (2)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01397" y="5013444"/>
            <a:ext cx="8757608" cy="1767593"/>
            <a:chOff x="-1130101" y="4404607"/>
            <a:chExt cx="8757608" cy="1767593"/>
          </a:xfrm>
        </p:grpSpPr>
        <p:grpSp>
          <p:nvGrpSpPr>
            <p:cNvPr id="88" name="Group 87"/>
            <p:cNvGrpSpPr/>
            <p:nvPr/>
          </p:nvGrpSpPr>
          <p:grpSpPr>
            <a:xfrm>
              <a:off x="-1130101" y="4576777"/>
              <a:ext cx="3183739" cy="1595423"/>
              <a:chOff x="4375196" y="4894064"/>
              <a:chExt cx="3183739" cy="1595423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72170" y="5440826"/>
                <a:ext cx="686765" cy="383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PE2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375196" y="4894064"/>
                <a:ext cx="2483768" cy="1595423"/>
                <a:chOff x="0" y="4126692"/>
                <a:chExt cx="2483768" cy="159542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80951" y="4613957"/>
                  <a:ext cx="1468750" cy="572198"/>
                  <a:chOff x="789858" y="2713934"/>
                  <a:chExt cx="1196144" cy="423438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789858" y="2768039"/>
                    <a:ext cx="1196144" cy="273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Times New Roman" pitchFamily="18" charset="0"/>
                        <a:cs typeface="Times New Roman" pitchFamily="18" charset="0"/>
                      </a:rPr>
                      <a:t>TMP36</a:t>
                    </a:r>
                  </a:p>
                </p:txBody>
              </p:sp>
              <p:sp>
                <p:nvSpPr>
                  <p:cNvPr id="86" name="Rectangle 85" descr="lauchpad&#10;"/>
                  <p:cNvSpPr/>
                  <p:nvPr/>
                </p:nvSpPr>
                <p:spPr>
                  <a:xfrm>
                    <a:off x="830444" y="2713934"/>
                    <a:ext cx="637839" cy="42343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811873" y="5179408"/>
                  <a:ext cx="358017" cy="542707"/>
                  <a:chOff x="683568" y="3265109"/>
                  <a:chExt cx="358017" cy="542707"/>
                </a:xfrm>
              </p:grpSpPr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>
                    <a:off x="864785" y="3265109"/>
                    <a:ext cx="2800" cy="404032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2" name="Straight Arrow Connector 81"/>
                  <p:cNvCxnSpPr/>
                  <p:nvPr/>
                </p:nvCxnSpPr>
                <p:spPr>
                  <a:xfrm>
                    <a:off x="683568" y="3669141"/>
                    <a:ext cx="358017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745971" y="3739306"/>
                    <a:ext cx="233210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>
                    <a:off x="799892" y="3807816"/>
                    <a:ext cx="132585" cy="0"/>
                  </a:xfrm>
                  <a:prstGeom prst="straightConnector1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74" name="Straight Arrow Connector 73"/>
                <p:cNvCxnSpPr/>
                <p:nvPr/>
              </p:nvCxnSpPr>
              <p:spPr>
                <a:xfrm flipH="1">
                  <a:off x="351068" y="4496024"/>
                  <a:ext cx="2800" cy="404032"/>
                </a:xfrm>
                <a:prstGeom prst="straightConnector1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Arrow Connector 74"/>
                <p:cNvCxnSpPr>
                  <a:endCxn id="86" idx="1"/>
                </p:cNvCxnSpPr>
                <p:nvPr/>
              </p:nvCxnSpPr>
              <p:spPr>
                <a:xfrm>
                  <a:off x="355809" y="4900056"/>
                  <a:ext cx="274978" cy="0"/>
                </a:xfrm>
                <a:prstGeom prst="straightConnector1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0" y="4126692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+3.3V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73111" y="4564444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</a:p>
              </p:txBody>
            </p: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1430415" y="4900056"/>
                  <a:ext cx="1053353" cy="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1367644" y="4564444"/>
                  <a:ext cx="3960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932477" y="5116120"/>
                  <a:ext cx="1468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451803" y="4404607"/>
              <a:ext cx="6175704" cy="1529360"/>
              <a:chOff x="480884" y="1745549"/>
              <a:chExt cx="8076446" cy="2089121"/>
            </a:xfrm>
          </p:grpSpPr>
          <p:sp>
            <p:nvSpPr>
              <p:cNvPr id="90" name="Rectangle 89" descr="lauchpad&#10;"/>
              <p:cNvSpPr/>
              <p:nvPr/>
            </p:nvSpPr>
            <p:spPr>
              <a:xfrm>
                <a:off x="480884" y="2209800"/>
                <a:ext cx="1981200" cy="1600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84772" y="1745549"/>
                <a:ext cx="1638300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Launchpad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81298" y="2786449"/>
                <a:ext cx="800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PE1</a:t>
                </a:r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>
                <a:off x="2462084" y="3005781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4206240" y="3008417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4948492" y="2724093"/>
                <a:ext cx="0" cy="576064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4948492" y="2724093"/>
                <a:ext cx="299200" cy="163648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4944556" y="3156142"/>
                <a:ext cx="315652" cy="144015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5247692" y="2724093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9" name="Rectangle 98" descr="lauchpad&#10;"/>
              <p:cNvSpPr/>
              <p:nvPr/>
            </p:nvSpPr>
            <p:spPr>
              <a:xfrm>
                <a:off x="5986008" y="2529401"/>
                <a:ext cx="671384" cy="389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906788" y="2474179"/>
                <a:ext cx="956447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FAN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H="1">
                <a:off x="5258808" y="3300157"/>
                <a:ext cx="2800" cy="404032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2" name="Isosceles Triangle 101"/>
              <p:cNvSpPr/>
              <p:nvPr/>
            </p:nvSpPr>
            <p:spPr>
              <a:xfrm rot="10800000">
                <a:off x="5148713" y="3696202"/>
                <a:ext cx="220190" cy="138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6657392" y="2724093"/>
                <a:ext cx="738316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7452321" y="2523074"/>
                <a:ext cx="1105009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+12V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081000" y="2385408"/>
                <a:ext cx="1022369" cy="50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150</a:t>
                </a:r>
                <a:r>
                  <a:rPr lang="el-GR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406140" y="3104965"/>
                <a:ext cx="80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R1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77102" y="2265999"/>
                <a:ext cx="1769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PN2222A</a:t>
                </a: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3067176" y="2871558"/>
                <a:ext cx="1272288" cy="295740"/>
                <a:chOff x="2942407" y="4437112"/>
                <a:chExt cx="1272288" cy="325431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3200400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3328138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3455876" y="4437478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583614" y="4437478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3710940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3838678" y="4437112"/>
                  <a:ext cx="127738" cy="3240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 flipV="1">
                  <a:off x="3131840" y="4581128"/>
                  <a:ext cx="63054" cy="18141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3966416" y="4581128"/>
                  <a:ext cx="58846" cy="18002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2942407" y="4581128"/>
                  <a:ext cx="189433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>
                  <a:off x="4025262" y="4585493"/>
                  <a:ext cx="189433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" y="488110"/>
            <a:ext cx="4280205" cy="371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7" y="4267200"/>
            <a:ext cx="57245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46" y="438644"/>
            <a:ext cx="4205936" cy="311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46" y="3671887"/>
            <a:ext cx="424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07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1412190"/>
            <a:ext cx="4750069" cy="5257800"/>
            <a:chOff x="914401" y="406400"/>
            <a:chExt cx="4750069" cy="5257800"/>
          </a:xfrm>
        </p:grpSpPr>
        <p:grpSp>
          <p:nvGrpSpPr>
            <p:cNvPr id="3" name="Group 2"/>
            <p:cNvGrpSpPr/>
            <p:nvPr/>
          </p:nvGrpSpPr>
          <p:grpSpPr>
            <a:xfrm>
              <a:off x="914401" y="406400"/>
              <a:ext cx="2269252" cy="685800"/>
              <a:chOff x="2667001" y="914400"/>
              <a:chExt cx="1933788" cy="6858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667001" y="914400"/>
                <a:ext cx="1905000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71989" y="1051503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Acknowledge Flag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14401" y="1625600"/>
              <a:ext cx="2235471" cy="685800"/>
              <a:chOff x="2667001" y="914400"/>
              <a:chExt cx="1905000" cy="6858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667001" y="914400"/>
                <a:ext cx="1905000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716143" y="1072634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Read Voltage on PB6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2032136" y="1092200"/>
              <a:ext cx="0" cy="5334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032136" y="2311400"/>
              <a:ext cx="0" cy="5334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/>
            <p:cNvSpPr/>
            <p:nvPr/>
          </p:nvSpPr>
          <p:spPr>
            <a:xfrm>
              <a:off x="1156162" y="2823210"/>
              <a:ext cx="1777864" cy="166624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5113" y="3333164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Is Voltage </a:t>
              </a:r>
            </a:p>
            <a:p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Vcc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?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032136" y="4489450"/>
              <a:ext cx="12959" cy="48895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17039" y="4489450"/>
              <a:ext cx="666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No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934025" y="3660090"/>
              <a:ext cx="494974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934025" y="3278288"/>
              <a:ext cx="666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Yes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999" y="3317190"/>
              <a:ext cx="2235471" cy="685800"/>
              <a:chOff x="2667001" y="914400"/>
              <a:chExt cx="1905000" cy="6858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667001" y="914400"/>
                <a:ext cx="1905000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16143" y="1072634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Turn On the LED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72068" y="4978400"/>
              <a:ext cx="2235471" cy="685800"/>
              <a:chOff x="2667001" y="914400"/>
              <a:chExt cx="1905000" cy="685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667001" y="914400"/>
                <a:ext cx="1905000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716143" y="1072634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Turn Off the LED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267200" y="4343400"/>
            <a:ext cx="4843671" cy="2439951"/>
            <a:chOff x="3162124" y="444500"/>
            <a:chExt cx="4843671" cy="2439951"/>
          </a:xfrm>
        </p:grpSpPr>
        <p:sp>
          <p:nvSpPr>
            <p:cNvPr id="23" name="Rectangle 22" descr="lauchpad&#10;"/>
            <p:cNvSpPr/>
            <p:nvPr/>
          </p:nvSpPr>
          <p:spPr>
            <a:xfrm>
              <a:off x="4915928" y="473011"/>
              <a:ext cx="1981200" cy="1600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56163" y="444500"/>
              <a:ext cx="1554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Launchpad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91865" y="759031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PB7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910849" y="943697"/>
              <a:ext cx="738316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7" name="Picture 2" descr="https://cdn.instructables.com/FZH/G4XG/HLSHHBWK/FZHG4XGHLSHHBWK.LARG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" t="53307" r="88697" b="37448"/>
            <a:stretch/>
          </p:blipFill>
          <p:spPr bwMode="auto">
            <a:xfrm>
              <a:off x="7507096" y="1902385"/>
              <a:ext cx="498699" cy="52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7656321" y="1510914"/>
              <a:ext cx="0" cy="423219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7480854" y="2341744"/>
              <a:ext cx="358017" cy="542707"/>
              <a:chOff x="683568" y="3265109"/>
              <a:chExt cx="358017" cy="542707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864785" y="3265109"/>
                <a:ext cx="2800" cy="404032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83568" y="3669141"/>
                <a:ext cx="358017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745971" y="3739306"/>
                <a:ext cx="233210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799892" y="3807816"/>
                <a:ext cx="132585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6207444" y="2025097"/>
              <a:ext cx="1457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R3 = 150</a:t>
              </a:r>
              <a:r>
                <a:rPr lang="el-GR" dirty="0" smtClean="0">
                  <a:latin typeface="Times New Roman" pitchFamily="18" charset="0"/>
                  <a:cs typeface="Times New Roman" pitchFamily="18" charset="0"/>
                </a:rPr>
                <a:t>Ω</a:t>
              </a:r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306157" y="1111028"/>
              <a:ext cx="692376" cy="389931"/>
              <a:chOff x="3764882" y="2762414"/>
              <a:chExt cx="692376" cy="389931"/>
            </a:xfrm>
          </p:grpSpPr>
          <p:sp>
            <p:nvSpPr>
              <p:cNvPr id="36" name="Rectangle 35" descr="lauchpad&#10;"/>
              <p:cNvSpPr/>
              <p:nvPr/>
            </p:nvSpPr>
            <p:spPr>
              <a:xfrm rot="16200000">
                <a:off x="3921101" y="2618731"/>
                <a:ext cx="377395" cy="689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88540" y="2762414"/>
                <a:ext cx="668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LED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>
              <a:off x="7660796" y="926113"/>
              <a:ext cx="0" cy="194788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9" name="Picture 2" descr="https://cdn.instructables.com/FZH/G4XG/HLSHHBWK/FZHG4XGHLSHHBWK.LARG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19" r="89245" b="66536"/>
            <a:stretch/>
          </p:blipFill>
          <p:spPr bwMode="auto">
            <a:xfrm>
              <a:off x="3798943" y="998667"/>
              <a:ext cx="498699" cy="52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cdn.instructables.com/FZH/G4XG/HLSHHBWK/FZHG4XGHLSHHBWK.LARG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" t="53307" r="88697" b="37448"/>
            <a:stretch/>
          </p:blipFill>
          <p:spPr bwMode="auto">
            <a:xfrm>
              <a:off x="3821059" y="1881318"/>
              <a:ext cx="498699" cy="52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/>
            <p:nvPr/>
          </p:nvCxnSpPr>
          <p:spPr>
            <a:xfrm flipV="1">
              <a:off x="3970284" y="1489847"/>
              <a:ext cx="0" cy="423219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3782291" y="2320677"/>
              <a:ext cx="358017" cy="542707"/>
              <a:chOff x="683568" y="3265109"/>
              <a:chExt cx="358017" cy="542707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864785" y="3265109"/>
                <a:ext cx="2800" cy="404032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83568" y="3669141"/>
                <a:ext cx="358017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45971" y="3739306"/>
                <a:ext cx="233210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799892" y="3807816"/>
                <a:ext cx="132585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7" name="Straight Arrow Connector 46"/>
            <p:cNvCxnSpPr/>
            <p:nvPr/>
          </p:nvCxnSpPr>
          <p:spPr>
            <a:xfrm flipH="1">
              <a:off x="3970286" y="1701456"/>
              <a:ext cx="942765" cy="2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031199" y="2003216"/>
              <a:ext cx="1371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R2 = 39</a:t>
              </a:r>
              <a:r>
                <a:rPr lang="el-GR" dirty="0" smtClean="0">
                  <a:latin typeface="Times New Roman" pitchFamily="18" charset="0"/>
                  <a:cs typeface="Times New Roman" pitchFamily="18" charset="0"/>
                </a:rPr>
                <a:t>Ω</a:t>
              </a:r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62124" y="1089018"/>
              <a:ext cx="88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LDR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>
              <a:off x="3983670" y="813657"/>
              <a:ext cx="942765" cy="2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3970284" y="813657"/>
              <a:ext cx="2" cy="238729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926435" y="150850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PB6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15928" y="628991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3.3V</a:t>
              </a:r>
            </a:p>
          </p:txBody>
        </p:sp>
      </p:grpSp>
      <p:pic>
        <p:nvPicPr>
          <p:cNvPr id="55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925250" y="28943"/>
            <a:ext cx="409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Light sensor Interface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http://www.raspberrypi-spy.co.uk/wp-content/uploads/2012/08/light_dependent_resistor_ld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550" y="665505"/>
            <a:ext cx="1376777" cy="7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ECRL\Desktop\ali\embedded\project\IMG_044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2500" r="18945" b="17187"/>
          <a:stretch/>
        </p:blipFill>
        <p:spPr bwMode="auto">
          <a:xfrm>
            <a:off x="2494676" y="1567312"/>
            <a:ext cx="3025966" cy="25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18" y="2631390"/>
            <a:ext cx="3272031" cy="146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44" y="824359"/>
            <a:ext cx="3347973" cy="169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514598" y="5211162"/>
            <a:ext cx="219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light is on, </a:t>
            </a:r>
            <a:r>
              <a:rPr lang="en-US" dirty="0" err="1" smtClean="0"/>
              <a:t>Vout</a:t>
            </a:r>
            <a:r>
              <a:rPr lang="en-US" dirty="0" smtClean="0"/>
              <a:t> to be 3.3. </a:t>
            </a:r>
          </a:p>
          <a:p>
            <a:r>
              <a:rPr lang="en-US" dirty="0" smtClean="0"/>
              <a:t>R high = 2MOhm</a:t>
            </a:r>
          </a:p>
          <a:p>
            <a:r>
              <a:rPr lang="en-US" dirty="0" smtClean="0"/>
              <a:t>R low = 4kOhm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48000" y="28943"/>
            <a:ext cx="372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Nokia 5110 LCD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24739" r="31533" b="29905"/>
          <a:stretch/>
        </p:blipFill>
        <p:spPr bwMode="auto">
          <a:xfrm>
            <a:off x="322219" y="288804"/>
            <a:ext cx="2284523" cy="241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6029325"/>
            <a:ext cx="28289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5531813"/>
            <a:ext cx="22669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C:\Users\NECRL\Downloads\photo (1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8014" r="60648" b="8714"/>
          <a:stretch/>
        </p:blipFill>
        <p:spPr bwMode="auto">
          <a:xfrm rot="5400000">
            <a:off x="1076038" y="2045832"/>
            <a:ext cx="676848" cy="21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2845" y="3780472"/>
            <a:ext cx="166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'0' is ASCII 0x30</a:t>
            </a:r>
          </a:p>
          <a:p>
            <a:r>
              <a:rPr lang="en-US" dirty="0"/>
              <a:t>'1' is ASCII 0x31</a:t>
            </a:r>
          </a:p>
          <a:p>
            <a:r>
              <a:rPr lang="en-US" dirty="0"/>
              <a:t>'2' is ASCII 0x32</a:t>
            </a:r>
          </a:p>
          <a:p>
            <a:r>
              <a:rPr lang="en-US" dirty="0"/>
              <a:t>and so on.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01" y="5159852"/>
            <a:ext cx="4215530" cy="179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968"/>
            <a:ext cx="5079360" cy="479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60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80884" y="4419600"/>
            <a:ext cx="8129716" cy="2273645"/>
            <a:chOff x="480884" y="1562780"/>
            <a:chExt cx="8129716" cy="2273645"/>
          </a:xfrm>
        </p:grpSpPr>
        <p:sp>
          <p:nvSpPr>
            <p:cNvPr id="7" name="Rectangle 6" descr="lauchpad&#10;"/>
            <p:cNvSpPr/>
            <p:nvPr/>
          </p:nvSpPr>
          <p:spPr>
            <a:xfrm>
              <a:off x="480884" y="2209800"/>
              <a:ext cx="1981200" cy="1600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3784" y="1839779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Launchpad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7314" y="2271236"/>
              <a:ext cx="800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PC7</a:t>
              </a:r>
            </a:p>
            <a:p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PC6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GND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ectangle 9" descr="lauchpad&#10;"/>
            <p:cNvSpPr/>
            <p:nvPr/>
          </p:nvSpPr>
          <p:spPr>
            <a:xfrm>
              <a:off x="3681284" y="2209800"/>
              <a:ext cx="1828800" cy="1600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81168" y="2297661"/>
              <a:ext cx="8001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Rx</a:t>
              </a:r>
            </a:p>
            <a:p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Tx</a:t>
              </a:r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GND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 descr="lauchpad&#10;"/>
            <p:cNvSpPr/>
            <p:nvPr/>
          </p:nvSpPr>
          <p:spPr>
            <a:xfrm>
              <a:off x="6781800" y="2236225"/>
              <a:ext cx="1828800" cy="1600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8500" y="1853847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PC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62084" y="2438400"/>
              <a:ext cx="1219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462084" y="3005781"/>
              <a:ext cx="1219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462084" y="3581400"/>
              <a:ext cx="1219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Arrow 16"/>
            <p:cNvSpPr/>
            <p:nvPr/>
          </p:nvSpPr>
          <p:spPr>
            <a:xfrm>
              <a:off x="5510084" y="2819400"/>
              <a:ext cx="1271716" cy="381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86400" y="32004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USB cable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47602" y="1562780"/>
              <a:ext cx="3267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UART to USB converter (CP2102 USB to TTL)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1914" y="28194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UART 3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371600" y="2493663"/>
              <a:ext cx="405714" cy="48946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9" idx="1"/>
            </p:cNvCxnSpPr>
            <p:nvPr/>
          </p:nvCxnSpPr>
          <p:spPr>
            <a:xfrm>
              <a:off x="1371600" y="2971104"/>
              <a:ext cx="405714" cy="3879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388446" y="0"/>
            <a:ext cx="282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PuTTY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Interface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9" y="3558611"/>
            <a:ext cx="8455361" cy="91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48165"/>
            <a:ext cx="4101951" cy="270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8" y="5065931"/>
            <a:ext cx="1828801" cy="158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51" y="639796"/>
            <a:ext cx="1962885" cy="261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06919"/>
              </p:ext>
            </p:extLst>
          </p:nvPr>
        </p:nvGraphicFramePr>
        <p:xfrm>
          <a:off x="7691649" y="698387"/>
          <a:ext cx="12192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°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034694" y="143110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UART TX buffer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28.76 °C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96249" y="2108087"/>
            <a:ext cx="1066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63049" y="241187"/>
            <a:ext cx="150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UART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buffers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8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98" y="1919514"/>
            <a:ext cx="457182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2440224" y="-1"/>
            <a:ext cx="442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GSM SIM900A Modem Interface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01016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06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6583857" y="106858"/>
            <a:ext cx="2484364" cy="24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fsu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17699">
            <a:off x="80127" y="1451727"/>
            <a:ext cx="5082259" cy="508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99656" y="1479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Complete schematic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76514"/>
            <a:ext cx="766344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60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232</Words>
  <Application>Microsoft Office PowerPoint</Application>
  <PresentationFormat>On-screen Show (4:3)</PresentationFormat>
  <Paragraphs>103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NECRL</dc:creator>
  <cp:lastModifiedBy>NECRL</cp:lastModifiedBy>
  <cp:revision>127</cp:revision>
  <dcterms:created xsi:type="dcterms:W3CDTF">2006-08-16T00:00:00Z</dcterms:created>
  <dcterms:modified xsi:type="dcterms:W3CDTF">2017-05-19T21:05:03Z</dcterms:modified>
</cp:coreProperties>
</file>